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300" r:id="rId6"/>
    <p:sldId id="303" r:id="rId7"/>
    <p:sldId id="301" r:id="rId8"/>
    <p:sldId id="302" r:id="rId9"/>
    <p:sldId id="257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7E64-20A3-4631-86BC-AB57FFDCC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40A2A-E71E-4EFC-8F21-328C85F7B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190F-7B9D-44D6-BB03-1406F945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D0C53-A744-41FE-AF00-D089C22D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4519D-C933-4796-A90D-A562796C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8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F76F-A572-4EF0-A51E-ACD3B647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C8A48-FE6D-4EB0-A3A7-C01B66523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E532-F6F7-456B-839D-79E1309F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033F7-457A-4A4A-96B3-6313C082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8C441-0175-472E-8D64-2CEACD7A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85828-99CA-4242-BD9F-D5CB9387C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42E23-9465-402B-A955-D6ACC6555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E0D3-E0C5-45E9-96BD-8F9522FE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702F5-9E1D-44B9-8F38-A848D701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85B76-0D09-4BC8-8D5A-35BCA921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F5E3-63AE-43F7-A3C4-07E6AF65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613C-45F0-4E28-B671-5E0F6E73F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418A4-3FEE-4AC7-BB25-C8FFB22E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AB03D-FFE6-442F-8EC9-79BAC904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B522A-0801-49DF-8965-3B30113A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19D5-19EE-4A09-98EE-02B4CC32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72221-2DEE-462A-92F2-593FCD5E0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F7E1C-E14C-4BEF-8815-509A0369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E39D-04E8-42C7-845A-D67AB840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4169-3490-40B6-AE9F-B567F141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E7596-8B9E-4436-B93B-3EDC663A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7D2C-2BBA-4304-A9B8-FF5C64131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EA0EC-30B4-4343-9BBC-69C854413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06E83-D8D5-4778-BABF-A1287C8B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67F07-C74C-4E6B-AB85-1BB3BD20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9D5E1-2959-4F81-92FD-166039FE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0358-BA56-49BB-B308-C19C0FA8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81748-14CE-47B2-A23F-3ED914EC8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CA0B0-4517-4A16-B02F-464F6B703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D8F6F-1AC6-4680-A934-E6610567B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81AFF-BDA0-48BC-BD68-159BA97D5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BA6FB-C347-4164-9B37-8636BB6D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1F432-91D1-4F93-86FB-2294184A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41BAB-CB45-4129-B47A-60C8BDFE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9ED1-C836-45F7-A20A-75F6EFEB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4FAC7-14BA-41BB-B9CA-59DFCF43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CA409-A824-430D-BE5F-8E7CA680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243DE-BDDC-4D2C-B8D9-DAE50504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16D8A-5760-48CA-A31C-A324D7AD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529D21-6184-4381-84D1-279081B4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78758-D20F-4106-8A7F-EA3485DA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1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2F4C-6F72-43CF-B3AF-1D0A0FFC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FF74-AA42-41F7-A88B-BE122339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7743D-96D4-4505-9AB5-9A4B4C194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6B5CD-5E2F-4AE3-84E3-F07C31E0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0EE5-2432-4A4A-8E3F-F8B335BD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304EA-CCC7-4522-92D3-9D2CE87C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79FA-6505-4F99-99E3-C8BF268B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F6284-F7D3-4474-922F-A168E549B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C3E79-EE4F-445A-937E-001CD89A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080D-821F-4B19-BFEF-D594F56B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DA4F6-646A-41CC-9D28-4C802095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F5E5F-AF47-4E67-BA56-6CFD2778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8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6197C-884C-4521-9363-6800AF97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697FD-3191-49EB-8704-9816B293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E470C-1355-496D-959C-404A1809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73C2-8A53-4DD5-8CB2-039823116374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51176-6558-4226-9E13-B9C60A0FD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92AD-B6A2-4FA6-AE06-8FB1FD89C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bikesuite.org/files/v4.0/BIKE_Spec.2020.05.03.1.pdf" TargetMode="External"/><Relationship Id="rId3" Type="http://schemas.openxmlformats.org/officeDocument/2006/relationships/hyperlink" Target="https://eprint.iacr.org/2018/1223.pdf" TargetMode="External"/><Relationship Id="rId7" Type="http://schemas.openxmlformats.org/officeDocument/2006/relationships/hyperlink" Target="https://re.public.polimi.it/retrieve/handle/11311/1144467/513367/SECRYPT_2020_118_CR.pdf" TargetMode="External"/><Relationship Id="rId2" Type="http://schemas.openxmlformats.org/officeDocument/2006/relationships/hyperlink" Target="https://eprint.iacr.org/2016/85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print.iacr.org/2019/1423" TargetMode="External"/><Relationship Id="rId5" Type="http://schemas.openxmlformats.org/officeDocument/2006/relationships/hyperlink" Target="https://eprint.iacr.org/2019/1434.pdf" TargetMode="External"/><Relationship Id="rId4" Type="http://schemas.openxmlformats.org/officeDocument/2006/relationships/hyperlink" Target="https://eprint.iacr.org/2018/120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5F62-DD71-42C2-9246-DA78785579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QC-MDPC (BIKE)</a:t>
            </a:r>
            <a:br>
              <a:rPr lang="en-US" dirty="0"/>
            </a:br>
            <a:r>
              <a:rPr lang="en-US" dirty="0"/>
              <a:t>Failure Analysis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18552-DF7D-495C-B26A-39D5B145B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Ray Perlner</a:t>
            </a:r>
          </a:p>
        </p:txBody>
      </p:sp>
    </p:spTree>
    <p:extLst>
      <p:ext uri="{BB962C8B-B14F-4D97-AF65-F5344CB8AC3E}">
        <p14:creationId xmlns:p14="http://schemas.microsoft.com/office/powerpoint/2010/main" val="228549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58DBF-647B-45CD-8725-AAF9AC3A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5646-202C-4910-B514-4380612DE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3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D5E1-D376-4E91-B5B1-A86913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BIKE is a code based KEM and a 3</a:t>
                </a:r>
                <a:r>
                  <a:rPr lang="en-US" baseline="30000" dirty="0"/>
                  <a:t>rd</a:t>
                </a:r>
                <a:r>
                  <a:rPr lang="en-US" dirty="0"/>
                  <a:t> round candidate in the NIST PQC standardization process</a:t>
                </a:r>
              </a:p>
              <a:p>
                <a:r>
                  <a:rPr lang="en-US" dirty="0"/>
                  <a:t>It uses the </a:t>
                </a:r>
                <a:r>
                  <a:rPr lang="en-US" dirty="0" err="1"/>
                  <a:t>Niederreiter</a:t>
                </a:r>
                <a:r>
                  <a:rPr lang="en-US" dirty="0"/>
                  <a:t> variant of the </a:t>
                </a:r>
                <a:r>
                  <a:rPr lang="en-US" dirty="0" err="1"/>
                  <a:t>McEliece</a:t>
                </a:r>
                <a:r>
                  <a:rPr lang="en-US" dirty="0"/>
                  <a:t> Construction, with a QC-MDPC code</a:t>
                </a:r>
              </a:p>
              <a:p>
                <a:pPr lvl="1"/>
                <a:r>
                  <a:rPr lang="en-US" dirty="0"/>
                  <a:t>Alternately, this could be viewed as the NTRU construction with Hamming metric</a:t>
                </a:r>
              </a:p>
              <a:p>
                <a:r>
                  <a:rPr lang="en-US" dirty="0"/>
                  <a:t>Unlike </a:t>
                </a:r>
                <a:r>
                  <a:rPr lang="en-US" dirty="0" err="1"/>
                  <a:t>Goppa</a:t>
                </a:r>
                <a:r>
                  <a:rPr lang="en-US" dirty="0"/>
                  <a:t> </a:t>
                </a:r>
                <a:r>
                  <a:rPr lang="en-US" dirty="0" err="1"/>
                  <a:t>McEliece</a:t>
                </a:r>
                <a:r>
                  <a:rPr lang="en-US" dirty="0"/>
                  <a:t>, QC-MDPC </a:t>
                </a:r>
                <a:r>
                  <a:rPr lang="en-US" dirty="0" err="1"/>
                  <a:t>McEliece</a:t>
                </a:r>
                <a:r>
                  <a:rPr lang="en-US" dirty="0"/>
                  <a:t> has a decoder that sometimes fails</a:t>
                </a:r>
              </a:p>
              <a:p>
                <a:r>
                  <a:rPr lang="en-US" dirty="0"/>
                  <a:t>In order to get IND-CCA security for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 queries, the failure rate must be very low</a:t>
                </a:r>
              </a:p>
              <a:p>
                <a:r>
                  <a:rPr lang="en-US" dirty="0"/>
                  <a:t>The BIKE team’s best estimates of the failure rate for BIKE’s parameters is low enough</a:t>
                </a:r>
              </a:p>
              <a:p>
                <a:pPr lvl="1"/>
                <a:r>
                  <a:rPr lang="en-US" dirty="0"/>
                  <a:t>But are the estimates correct?</a:t>
                </a:r>
              </a:p>
              <a:p>
                <a:pPr lvl="1"/>
                <a:r>
                  <a:rPr lang="en-US" dirty="0"/>
                  <a:t>The BIKE team does not claim their estimates are correct, and therefore only claims IND-CPA security</a:t>
                </a:r>
              </a:p>
              <a:p>
                <a:pPr lvl="1"/>
                <a:r>
                  <a:rPr lang="en-US" dirty="0"/>
                  <a:t>Can we do more to confirm or disconfirm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77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82B0B5-827F-412B-A713-721CEB3F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Coding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Generator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[</m:t>
                      </m:r>
                      <m:r>
                        <a:rPr lang="en-US" altLang="en-US" sz="2400" i="1" dirty="0" err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en-US" sz="2400" i="1" baseline="-25000" dirty="0" err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 | 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altLang="en-US" sz="240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Parity Check matrix (Systematic form) </a:t>
                </a:r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endParaRPr lang="en-US" altLang="en-US" sz="2000" i="1" dirty="0"/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altLang="en-US" sz="2400" i="1" dirty="0" smtClean="0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|"/>
                          <m:ctrlPr>
                            <a:rPr lang="en-US" altLang="en-US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en-US" sz="24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en-US" altLang="en-US" sz="2400" b="0" i="1" dirty="0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e>
                      </m:d>
                      <m:r>
                        <a:rPr lang="en-US" alt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en-US" sz="24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en-US" sz="2400" i="1" dirty="0">
                          <a:latin typeface="Cambria Math" panose="02040503050406030204" pitchFamily="18" charset="0"/>
                        </a:rPr>
                        <m:t>] </m:t>
                      </m:r>
                    </m:oMath>
                  </m:oMathPara>
                </a14:m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600" dirty="0">
                    <a:solidFill>
                      <a:srgbClr val="FF0000"/>
                    </a:solidFill>
                  </a:rPr>
                  <a:t>Defining feature: </a:t>
                </a:r>
                <a14:m>
                  <m:oMath xmlns:m="http://schemas.openxmlformats.org/officeDocument/2006/math">
                    <m:r>
                      <a:rPr lang="en-US" altLang="en-US" sz="2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altLang="en-US" sz="26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altLang="en-US" sz="2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en-US" sz="2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en-US" sz="2600" baseline="30000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Codewords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400" dirty="0"/>
                  <a:t> may either be defined as 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i="1" dirty="0"/>
                  <a:t>n</a:t>
                </a:r>
                <a:r>
                  <a:rPr lang="en-US" altLang="en-US" sz="2000" dirty="0"/>
                  <a:t>-bit vectors that can be expressed as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000" i="1" dirty="0" err="1">
                        <a:latin typeface="Cambria Math" panose="02040503050406030204" pitchFamily="18" charset="0"/>
                      </a:rPr>
                      <m:t>𝑚𝐺</m:t>
                    </m:r>
                  </m:oMath>
                </a14:m>
                <a:r>
                  <a:rPr lang="en-US" alt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en-US" sz="2000" dirty="0"/>
                  <a:t>-bit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en-US" sz="2000" i="1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Solutions to 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𝐻𝑥</m:t>
                    </m:r>
                    <m:r>
                      <a:rPr lang="en-US" altLang="en-US" sz="20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000" i="1" dirty="0">
                        <a:latin typeface="Cambria Math" panose="02040503050406030204" pitchFamily="18" charset="0"/>
                      </a:rPr>
                      <m:t> = 0</m:t>
                    </m:r>
                  </m:oMath>
                </a14:m>
                <a:endParaRPr lang="en-US" altLang="en-US" sz="20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D865ABFF-E407-4B7C-8E47-9B1CF525AC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882" t="-2661" r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altLang="en-US" sz="2400" dirty="0"/>
                  <a:t>Syndrome:</a:t>
                </a:r>
              </a:p>
              <a:p>
                <a:pPr marL="0" indent="0">
                  <a:lnSpc>
                    <a:spcPct val="80000"/>
                  </a:lnSpc>
                  <a:buNone/>
                </a:pPr>
                <a:r>
                  <a:rPr lang="en-US" altLang="en-US" sz="2400" dirty="0"/>
                  <a:t>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2400" i="1" dirty="0" err="1">
                            <a:latin typeface="Cambria Math" panose="02040503050406030204" pitchFamily="18" charset="0"/>
                          </a:rPr>
                          <m:t>𝑚𝐺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d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baseline="30000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2400" i="1" dirty="0" err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baseline="30000" dirty="0" err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baseline="30000" dirty="0"/>
                  <a:t> </a:t>
                </a:r>
                <a:r>
                  <a:rPr lang="en-US" altLang="en-US" sz="2000" dirty="0"/>
                  <a:t>Mapping </a:t>
                </a:r>
                <a:r>
                  <a:rPr lang="en-US" altLang="en-US" sz="2000" i="1" dirty="0"/>
                  <a:t>s</a:t>
                </a:r>
                <a:r>
                  <a:rPr lang="en-US" altLang="en-US" sz="2000" dirty="0"/>
                  <a:t> to minimal weight </a:t>
                </a:r>
                <a:r>
                  <a:rPr lang="en-US" altLang="en-US" sz="2000" i="1" dirty="0"/>
                  <a:t>e</a:t>
                </a:r>
                <a:r>
                  <a:rPr lang="en-US" altLang="en-US" sz="2000" dirty="0"/>
                  <a:t> is sometimes easy but NP hard in general.</a:t>
                </a:r>
              </a:p>
              <a:p>
                <a:pPr>
                  <a:lnSpc>
                    <a:spcPct val="80000"/>
                  </a:lnSpc>
                </a:pPr>
                <a:endParaRPr lang="en-US" altLang="en-US" sz="2400" dirty="0"/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McEliece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𝑚𝐺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+ 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2400" dirty="0"/>
                  <a:t>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altLang="en-US" sz="2400" dirty="0" err="1"/>
                  <a:t>Niederreiter</a:t>
                </a:r>
                <a:r>
                  <a:rPr lang="en-US" altLang="en-US" sz="2400" dirty="0"/>
                  <a:t> Encryption: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2400" dirty="0"/>
                  <a:t> is ciphertext, </a:t>
                </a:r>
                <a14:m>
                  <m:oMath xmlns:m="http://schemas.openxmlformats.org/officeDocument/2006/math">
                    <m:r>
                      <a:rPr lang="en-US" altLang="en-US" sz="24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400" dirty="0"/>
                  <a:t> is plaintext.</a:t>
                </a:r>
              </a:p>
              <a:p>
                <a:pPr lvl="1">
                  <a:lnSpc>
                    <a:spcPct val="80000"/>
                  </a:lnSpc>
                </a:pPr>
                <a:r>
                  <a:rPr lang="en-US" altLang="en-US" sz="2000" dirty="0"/>
                  <a:t>Note: Both “</a:t>
                </a:r>
                <a:r>
                  <a:rPr lang="en-US" altLang="en-US" sz="2000" dirty="0" err="1"/>
                  <a:t>McEliece</a:t>
                </a:r>
                <a:r>
                  <a:rPr lang="en-US" altLang="en-US" sz="2000" dirty="0"/>
                  <a:t>” and </a:t>
                </a:r>
                <a:r>
                  <a:rPr lang="en-US" altLang="en-US" sz="2000" dirty="0" err="1"/>
                  <a:t>Niederreiter</a:t>
                </a:r>
                <a:r>
                  <a:rPr lang="en-US" altLang="en-US" sz="2000" dirty="0"/>
                  <a:t> KEMs for BIKE use Hash(</a:t>
                </a:r>
                <a14:m>
                  <m:oMath xmlns:m="http://schemas.openxmlformats.org/officeDocument/2006/math">
                    <m:r>
                      <a:rPr lang="en-US" altLang="en-US" sz="2000" i="1" dirty="0" smtClean="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altLang="en-US" sz="2000" dirty="0"/>
                  <a:t>) as shared secret.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7CAE48B-3BB1-49D7-A90C-18D3AF69C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647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74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C165-EA91-4A80-8BFE-8658F1F3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construction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Niederreiter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Public key: </a:t>
                </a:r>
                <a:r>
                  <a:rPr lang="en-US" dirty="0" err="1"/>
                  <a:t>Blockwise</a:t>
                </a:r>
                <a:r>
                  <a:rPr lang="en-US" dirty="0"/>
                  <a:t> cyclic </a:t>
                </a:r>
                <a:r>
                  <a:rPr lang="en-US" i="1" dirty="0"/>
                  <a:t>parity check </a:t>
                </a:r>
                <a:r>
                  <a:rPr lang="en-US" dirty="0"/>
                  <a:t>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in </a:t>
                </a:r>
                <a:r>
                  <a:rPr lang="en-US" i="1" dirty="0"/>
                  <a:t>Hamming metric  </a:t>
                </a:r>
              </a:p>
              <a:p>
                <a:endParaRPr lang="en-US" i="1" dirty="0"/>
              </a:p>
              <a:p>
                <a:r>
                  <a:rPr lang="en-US" dirty="0"/>
                  <a:t>Ciphertext: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short in </a:t>
                </a:r>
                <a:r>
                  <a:rPr lang="en-US" i="1" dirty="0"/>
                  <a:t>Hamming metric</a:t>
                </a:r>
              </a:p>
              <a:p>
                <a:endParaRPr lang="en-US" dirty="0"/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decoding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 </a:t>
                </a:r>
              </a:p>
              <a:p>
                <a:pPr lvl="2"/>
                <a:r>
                  <a:rPr lang="en-US" dirty="0"/>
                  <a:t>Bit flipping algorithm</a:t>
                </a:r>
              </a:p>
              <a:p>
                <a:pPr lvl="1"/>
                <a:r>
                  <a:rPr lang="en-US" dirty="0"/>
                  <a:t>If decoding succeeds, 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to derive a shared secret</a:t>
                </a:r>
              </a:p>
              <a:p>
                <a:pPr lvl="1"/>
                <a:r>
                  <a:rPr lang="en-US" dirty="0"/>
                  <a:t>Combine with FO transform for CCA security if failure rate is low enough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b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97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8607-184E-4276-9046-02F33FC8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46A92-4547-4392-ADC7-F57CA2A8C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8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FB28-78C6-4233-960D-FE5DC683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Flipping Decoder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solve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Think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matrices</a:t>
                </a:r>
              </a:p>
              <a:p>
                <a:r>
                  <a:rPr lang="en-US" dirty="0"/>
                  <a:t>Since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0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C987-7B6A-4A9B-BCF1-F02027F9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FBFB4-45AF-43F2-8844-27953288B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47A53-1027-4E62-AB3D-1DB93EF3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6A51-39F6-4B55-95A1-D4FF0E54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Reaction attack</a:t>
            </a:r>
          </a:p>
          <a:p>
            <a:pPr lvl="1"/>
            <a:r>
              <a:rPr lang="en-US" dirty="0"/>
              <a:t>Guo, Johansson, </a:t>
            </a:r>
            <a:r>
              <a:rPr lang="en-US" dirty="0" err="1"/>
              <a:t>Stankovski</a:t>
            </a:r>
            <a:r>
              <a:rPr lang="en-US" dirty="0"/>
              <a:t> 2016: </a:t>
            </a:r>
            <a:r>
              <a:rPr lang="en-US" dirty="0">
                <a:hlinkClick r:id="rId2"/>
              </a:rPr>
              <a:t>https://eprint.iacr.org/2016/858.pdf</a:t>
            </a:r>
            <a:endParaRPr lang="en-US" dirty="0"/>
          </a:p>
          <a:p>
            <a:r>
              <a:rPr lang="en-US" dirty="0"/>
              <a:t>Error Amplification</a:t>
            </a:r>
          </a:p>
          <a:p>
            <a:pPr lvl="1"/>
            <a:r>
              <a:rPr lang="en-US" dirty="0"/>
              <a:t>Nilsson, Johansson, Wagner 2018: </a:t>
            </a:r>
            <a:r>
              <a:rPr lang="en-US" dirty="0">
                <a:hlinkClick r:id="rId3"/>
              </a:rPr>
              <a:t>https://eprint.iacr.org/2018/1223.pdf</a:t>
            </a:r>
            <a:endParaRPr lang="en-US" dirty="0"/>
          </a:p>
          <a:p>
            <a:r>
              <a:rPr lang="en-US" dirty="0"/>
              <a:t>Estimating/bounding failure rate</a:t>
            </a:r>
          </a:p>
          <a:p>
            <a:pPr lvl="1"/>
            <a:r>
              <a:rPr lang="en-US" dirty="0"/>
              <a:t>Markovian analysis (Simple decoder, infinite iterations)</a:t>
            </a:r>
          </a:p>
          <a:p>
            <a:pPr lvl="2"/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2018: </a:t>
            </a:r>
            <a:r>
              <a:rPr lang="en-US" dirty="0">
                <a:hlinkClick r:id="rId4"/>
              </a:rPr>
              <a:t>https://eprint.iacr.org/2018/1207</a:t>
            </a:r>
            <a:endParaRPr lang="en-US" dirty="0"/>
          </a:p>
          <a:p>
            <a:pPr lvl="1"/>
            <a:r>
              <a:rPr lang="en-US" dirty="0"/>
              <a:t>Extrapolation (Backflip decoder)</a:t>
            </a:r>
          </a:p>
          <a:p>
            <a:pPr lvl="2"/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2019: </a:t>
            </a:r>
            <a:r>
              <a:rPr lang="en-US" dirty="0">
                <a:hlinkClick r:id="rId5"/>
              </a:rPr>
              <a:t>https://eprint.iacr.org/2019/1434.pdf</a:t>
            </a:r>
            <a:endParaRPr lang="en-US" dirty="0"/>
          </a:p>
          <a:p>
            <a:pPr lvl="1"/>
            <a:r>
              <a:rPr lang="en-US" dirty="0"/>
              <a:t>Extrapolation (Black and Gray Decoder)</a:t>
            </a:r>
          </a:p>
          <a:p>
            <a:pPr lvl="2"/>
            <a:r>
              <a:rPr lang="en-US" dirty="0"/>
              <a:t>Drucker, Gueron, </a:t>
            </a:r>
            <a:r>
              <a:rPr lang="en-US" dirty="0" err="1"/>
              <a:t>Kostic</a:t>
            </a:r>
            <a:r>
              <a:rPr lang="en-US" dirty="0"/>
              <a:t> 2019: </a:t>
            </a:r>
            <a:r>
              <a:rPr lang="en-US" dirty="0">
                <a:hlinkClick r:id="rId6"/>
              </a:rPr>
              <a:t>https://eprint.iacr.org/2019/1423</a:t>
            </a:r>
            <a:endParaRPr lang="en-US" dirty="0"/>
          </a:p>
          <a:p>
            <a:pPr lvl="1"/>
            <a:r>
              <a:rPr lang="en-US" dirty="0"/>
              <a:t>Explicit bounds for 1 (tight) or 2 (loose) iterations (IR BF Decoder)</a:t>
            </a:r>
          </a:p>
          <a:p>
            <a:pPr lvl="2"/>
            <a:r>
              <a:rPr lang="en-US" dirty="0" err="1"/>
              <a:t>Baldi</a:t>
            </a:r>
            <a:r>
              <a:rPr lang="en-US" dirty="0"/>
              <a:t> et al. 2020 </a:t>
            </a:r>
            <a:r>
              <a:rPr lang="en-US" dirty="0">
                <a:hlinkClick r:id="rId7"/>
              </a:rPr>
              <a:t>https://re.public.polimi.it/retrieve/handle/11311/1144467/513367/SECRYPT_2020_118_CR.pdf</a:t>
            </a:r>
            <a:endParaRPr lang="en-US" dirty="0"/>
          </a:p>
          <a:p>
            <a:pPr lvl="1"/>
            <a:r>
              <a:rPr lang="en-US" dirty="0"/>
              <a:t>Latest BIKE spec. </a:t>
            </a:r>
            <a:r>
              <a:rPr lang="en-US" dirty="0">
                <a:hlinkClick r:id="rId8"/>
              </a:rPr>
              <a:t>https://bikesuite.org/files/v4.0/BIKE_Spec.2020.05.03.1.pdf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7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0027492-3B0B-4C3D-AE60-726780672F40}"/>
</file>

<file path=customXml/itemProps2.xml><?xml version="1.0" encoding="utf-8"?>
<ds:datastoreItem xmlns:ds="http://schemas.openxmlformats.org/officeDocument/2006/customXml" ds:itemID="{A94A1BEC-9D0E-403D-BE26-FD760A890C46}"/>
</file>

<file path=customXml/itemProps3.xml><?xml version="1.0" encoding="utf-8"?>
<ds:datastoreItem xmlns:ds="http://schemas.openxmlformats.org/officeDocument/2006/customXml" ds:itemID="{649A5B2A-4231-4394-8A79-6012587D8598}"/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643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QC-MDPC (BIKE) Failure Analysis Survey</vt:lpstr>
      <vt:lpstr>Overview</vt:lpstr>
      <vt:lpstr>Some Coding Theory</vt:lpstr>
      <vt:lpstr>Quasi-Cyclic structure</vt:lpstr>
      <vt:lpstr>BIKE construction (Niederreiter)</vt:lpstr>
      <vt:lpstr>BIKE parameters</vt:lpstr>
      <vt:lpstr>Bit Flipping Decoder</vt:lpstr>
      <vt:lpstr>PowerPoint Presentation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QC-MDPC (BIKE) Failure Analysis Survey</dc:title>
  <dc:creator>Perlner, Ray A. (Fed)</dc:creator>
  <cp:lastModifiedBy>Perlner, Ray A. (Fed)</cp:lastModifiedBy>
  <cp:revision>15</cp:revision>
  <dcterms:created xsi:type="dcterms:W3CDTF">2020-08-31T13:04:39Z</dcterms:created>
  <dcterms:modified xsi:type="dcterms:W3CDTF">2020-08-31T20:53:58Z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